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60" r:id="rId4"/>
    <p:sldId id="258" r:id="rId5"/>
    <p:sldId id="262" r:id="rId6"/>
    <p:sldId id="259" r:id="rId7"/>
    <p:sldId id="263" r:id="rId8"/>
    <p:sldId id="264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FE1C-9649-479A-9C6D-18ACC8305F5F}" type="datetimeFigureOut">
              <a:rPr lang="hr-HR" smtClean="0"/>
              <a:t>4.12.2019.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D36CFF-CBC9-4F0E-A28E-AD2FC8A46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65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FE1C-9649-479A-9C6D-18ACC8305F5F}" type="datetimeFigureOut">
              <a:rPr lang="hr-HR" smtClean="0"/>
              <a:t>4.12.2019.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D36CFF-CBC9-4F0E-A28E-AD2FC8A46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390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FE1C-9649-479A-9C6D-18ACC8305F5F}" type="datetimeFigureOut">
              <a:rPr lang="hr-HR" smtClean="0"/>
              <a:t>4.12.2019.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D36CFF-CBC9-4F0E-A28E-AD2FC8A4607A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6818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FE1C-9649-479A-9C6D-18ACC8305F5F}" type="datetimeFigureOut">
              <a:rPr lang="hr-HR" smtClean="0"/>
              <a:t>4.12.2019.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D36CFF-CBC9-4F0E-A28E-AD2FC8A46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0945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FE1C-9649-479A-9C6D-18ACC8305F5F}" type="datetimeFigureOut">
              <a:rPr lang="hr-HR" smtClean="0"/>
              <a:t>4.12.2019.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D36CFF-CBC9-4F0E-A28E-AD2FC8A4607A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4618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FE1C-9649-479A-9C6D-18ACC8305F5F}" type="datetimeFigureOut">
              <a:rPr lang="hr-HR" smtClean="0"/>
              <a:t>4.12.2019.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D36CFF-CBC9-4F0E-A28E-AD2FC8A46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1407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FE1C-9649-479A-9C6D-18ACC8305F5F}" type="datetimeFigureOut">
              <a:rPr lang="hr-HR" smtClean="0"/>
              <a:t>4.12.2019.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6CFF-CBC9-4F0E-A28E-AD2FC8A46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5997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FE1C-9649-479A-9C6D-18ACC8305F5F}" type="datetimeFigureOut">
              <a:rPr lang="hr-HR" smtClean="0"/>
              <a:t>4.12.2019.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6CFF-CBC9-4F0E-A28E-AD2FC8A46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152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FE1C-9649-479A-9C6D-18ACC8305F5F}" type="datetimeFigureOut">
              <a:rPr lang="hr-HR" smtClean="0"/>
              <a:t>4.12.2019.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6CFF-CBC9-4F0E-A28E-AD2FC8A46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307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FE1C-9649-479A-9C6D-18ACC8305F5F}" type="datetimeFigureOut">
              <a:rPr lang="hr-HR" smtClean="0"/>
              <a:t>4.12.2019.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D36CFF-CBC9-4F0E-A28E-AD2FC8A46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102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FE1C-9649-479A-9C6D-18ACC8305F5F}" type="datetimeFigureOut">
              <a:rPr lang="hr-HR" smtClean="0"/>
              <a:t>4.12.2019.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D36CFF-CBC9-4F0E-A28E-AD2FC8A46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13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FE1C-9649-479A-9C6D-18ACC8305F5F}" type="datetimeFigureOut">
              <a:rPr lang="hr-HR" smtClean="0"/>
              <a:t>4.12.2019.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D36CFF-CBC9-4F0E-A28E-AD2FC8A46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2681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FE1C-9649-479A-9C6D-18ACC8305F5F}" type="datetimeFigureOut">
              <a:rPr lang="hr-HR" smtClean="0"/>
              <a:t>4.12.2019.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6CFF-CBC9-4F0E-A28E-AD2FC8A46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892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FE1C-9649-479A-9C6D-18ACC8305F5F}" type="datetimeFigureOut">
              <a:rPr lang="hr-HR" smtClean="0"/>
              <a:t>4.12.2019.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6CFF-CBC9-4F0E-A28E-AD2FC8A46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165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FE1C-9649-479A-9C6D-18ACC8305F5F}" type="datetimeFigureOut">
              <a:rPr lang="hr-HR" smtClean="0"/>
              <a:t>4.12.2019.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6CFF-CBC9-4F0E-A28E-AD2FC8A46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925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FE1C-9649-479A-9C6D-18ACC8305F5F}" type="datetimeFigureOut">
              <a:rPr lang="hr-HR" smtClean="0"/>
              <a:t>4.12.2019.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D36CFF-CBC9-4F0E-A28E-AD2FC8A46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794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AFE1C-9649-479A-9C6D-18ACC8305F5F}" type="datetimeFigureOut">
              <a:rPr lang="hr-HR" smtClean="0"/>
              <a:t>4.12.2019.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D36CFF-CBC9-4F0E-A28E-AD2FC8A460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059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Život ljudi u prapovijesti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r-HR" dirty="0">
                <a:solidFill>
                  <a:schemeClr val="tx1"/>
                </a:solidFill>
              </a:rPr>
              <a:t>Paula Friščić 5.a</a:t>
            </a:r>
          </a:p>
        </p:txBody>
      </p:sp>
    </p:spTree>
    <p:extLst>
      <p:ext uri="{BB962C8B-B14F-4D97-AF65-F5344CB8AC3E}">
        <p14:creationId xmlns:p14="http://schemas.microsoft.com/office/powerpoint/2010/main" val="4025232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r-HR" dirty="0"/>
            </a:br>
            <a:br>
              <a:rPr lang="hr-HR" dirty="0"/>
            </a:br>
            <a:br>
              <a:rPr lang="hr-HR" dirty="0"/>
            </a:br>
            <a:r>
              <a:rPr lang="hr-HR" sz="2800" dirty="0">
                <a:solidFill>
                  <a:srgbClr val="00B0F0"/>
                </a:solidFill>
              </a:rPr>
              <a:t>KAMENO DOBA                      METALNO DOBA</a:t>
            </a:r>
            <a:endParaRPr lang="hr-HR" dirty="0">
              <a:solidFill>
                <a:srgbClr val="00B0F0"/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89212" y="3530600"/>
            <a:ext cx="8915399" cy="1917700"/>
          </a:xfrm>
        </p:spPr>
        <p:txBody>
          <a:bodyPr/>
          <a:lstStyle/>
          <a:p>
            <a:r>
              <a:rPr lang="hr-HR" dirty="0"/>
              <a:t>a)STARIJE KAMENO DOBA (paleolitik)              a)BAKRENO</a:t>
            </a:r>
          </a:p>
          <a:p>
            <a:r>
              <a:rPr lang="hr-HR" dirty="0"/>
              <a:t>b)MLAĐE KAMENO DOBA (neolitik)                  b)BRONČANO</a:t>
            </a:r>
          </a:p>
          <a:p>
            <a:r>
              <a:rPr lang="hr-HR"/>
              <a:t>                                                                              </a:t>
            </a:r>
            <a:r>
              <a:rPr lang="hr-HR" dirty="0"/>
              <a:t>c)ŽELJEZNO DOBA</a:t>
            </a:r>
          </a:p>
        </p:txBody>
      </p:sp>
      <p:sp>
        <p:nvSpPr>
          <p:cNvPr id="4" name="Elipsa 3"/>
          <p:cNvSpPr/>
          <p:nvPr/>
        </p:nvSpPr>
        <p:spPr>
          <a:xfrm>
            <a:off x="3949700" y="1368020"/>
            <a:ext cx="4635500" cy="1600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2. Prapovijest</a:t>
            </a:r>
          </a:p>
        </p:txBody>
      </p:sp>
      <p:cxnSp>
        <p:nvCxnSpPr>
          <p:cNvPr id="6" name="Ravni poveznik 5"/>
          <p:cNvCxnSpPr/>
          <p:nvPr/>
        </p:nvCxnSpPr>
        <p:spPr>
          <a:xfrm>
            <a:off x="5842000" y="2654300"/>
            <a:ext cx="2540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>
            <a:off x="6642100" y="2628900"/>
            <a:ext cx="2540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/>
          <p:nvPr/>
        </p:nvCxnSpPr>
        <p:spPr>
          <a:xfrm flipH="1">
            <a:off x="5715000" y="3276600"/>
            <a:ext cx="152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sa strelicom 11"/>
          <p:cNvCxnSpPr/>
          <p:nvPr/>
        </p:nvCxnSpPr>
        <p:spPr>
          <a:xfrm>
            <a:off x="6667500" y="3251200"/>
            <a:ext cx="177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8098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Pojava i razvoj čovjeka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- ARHEOLOGIJA - znanost koja pomaže povjesničarima u istraživanju</a:t>
            </a:r>
          </a:p>
          <a:p>
            <a:pPr marL="0" indent="0">
              <a:buNone/>
            </a:pPr>
            <a:r>
              <a:rPr lang="hr-HR" dirty="0"/>
              <a:t>- EVOLUCIJA - postupni razvoj čovjeka i njegova prilagodba okolini (ledeno                doba - klima hladnija)</a:t>
            </a:r>
          </a:p>
          <a:p>
            <a:pPr marL="0" indent="0">
              <a:buNone/>
            </a:pPr>
            <a:r>
              <a:rPr lang="hr-HR" dirty="0"/>
              <a:t>- čovjekovi preci: </a:t>
            </a:r>
          </a:p>
          <a:p>
            <a:pPr marL="0" indent="0">
              <a:buNone/>
            </a:pPr>
            <a:r>
              <a:rPr lang="hr-HR" dirty="0"/>
              <a:t>        NEANDERTALCI - dolina </a:t>
            </a:r>
            <a:r>
              <a:rPr lang="hr-HR" dirty="0" err="1"/>
              <a:t>Neander</a:t>
            </a:r>
            <a:r>
              <a:rPr lang="hr-HR" dirty="0"/>
              <a:t> u Njemačkoj, Krapina, Vindija, </a:t>
            </a:r>
            <a:r>
              <a:rPr lang="hr-HR" dirty="0" err="1"/>
              <a:t>Veterenica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      KROMANJONCI – nalazište Cro-</a:t>
            </a:r>
            <a:r>
              <a:rPr lang="hr-HR" dirty="0" err="1"/>
              <a:t>Magnon</a:t>
            </a:r>
            <a:r>
              <a:rPr lang="hr-HR" dirty="0"/>
              <a:t> u Francuskoj</a:t>
            </a:r>
          </a:p>
          <a:p>
            <a:pPr>
              <a:buFontTx/>
              <a:buChar char="-"/>
            </a:pPr>
            <a:r>
              <a:rPr lang="hr-HR" dirty="0"/>
              <a:t>lov i potraga za hranom – nomadski (selilački) način života</a:t>
            </a:r>
          </a:p>
          <a:p>
            <a:pPr>
              <a:buFontTx/>
              <a:buChar char="-"/>
            </a:pPr>
            <a:endParaRPr lang="hr-HR" dirty="0"/>
          </a:p>
          <a:p>
            <a:pPr marL="0" indent="0">
              <a:buNone/>
            </a:pPr>
            <a:r>
              <a:rPr lang="hr-HR" dirty="0"/>
              <a:t> - LUCY – najcjelovitiji pronađeni kostur otkriven u Etiopiji u Africi („kolijevka čovječanstva”) 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906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53865"/>
              </p:ext>
            </p:extLst>
          </p:nvPr>
        </p:nvGraphicFramePr>
        <p:xfrm>
          <a:off x="2768600" y="2057949"/>
          <a:ext cx="8610600" cy="346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>
                  <a:extLst>
                    <a:ext uri="{9D8B030D-6E8A-4147-A177-3AD203B41FA5}">
                      <a16:colId xmlns:a16="http://schemas.microsoft.com/office/drawing/2014/main" val="7908466"/>
                    </a:ext>
                  </a:extLst>
                </a:gridCol>
                <a:gridCol w="2870200">
                  <a:extLst>
                    <a:ext uri="{9D8B030D-6E8A-4147-A177-3AD203B41FA5}">
                      <a16:colId xmlns:a16="http://schemas.microsoft.com/office/drawing/2014/main" val="649544199"/>
                    </a:ext>
                  </a:extLst>
                </a:gridCol>
                <a:gridCol w="2870200">
                  <a:extLst>
                    <a:ext uri="{9D8B030D-6E8A-4147-A177-3AD203B41FA5}">
                      <a16:colId xmlns:a16="http://schemas.microsoft.com/office/drawing/2014/main" val="2456617982"/>
                    </a:ext>
                  </a:extLst>
                </a:gridCol>
              </a:tblGrid>
              <a:tr h="602529">
                <a:tc>
                  <a:txBody>
                    <a:bodyPr/>
                    <a:lstStyle/>
                    <a:p>
                      <a:r>
                        <a:rPr lang="hr-HR" baseline="0" dirty="0"/>
                        <a:t> KAMENO DOBA       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aseline="0" dirty="0"/>
                        <a:t>STARIJE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  MLAĐE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682189"/>
                  </a:ext>
                </a:extLst>
              </a:tr>
              <a:tr h="904078">
                <a:tc>
                  <a:txBody>
                    <a:bodyPr/>
                    <a:lstStyle/>
                    <a:p>
                      <a:r>
                        <a:rPr lang="hr-HR" dirty="0"/>
                        <a:t>Zajednice</a:t>
                      </a:r>
                      <a:r>
                        <a:rPr lang="hr-HR" baseline="0" dirty="0"/>
                        <a:t> u kojima su živjeli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  <a:p>
                      <a:pPr algn="ctr"/>
                      <a:r>
                        <a:rPr lang="hr-HR" dirty="0"/>
                        <a:t>   nevezane skupine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  <a:p>
                      <a:pPr algn="ctr"/>
                      <a:r>
                        <a:rPr lang="hr-HR" dirty="0"/>
                        <a:t>obitelj -&gt; rod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999521"/>
                  </a:ext>
                </a:extLst>
              </a:tr>
              <a:tr h="904078"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dirty="0"/>
                        <a:t>Nastambe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  ne gradi, živi</a:t>
                      </a:r>
                      <a:r>
                        <a:rPr lang="hr-HR" baseline="0" dirty="0"/>
                        <a:t> u</a:t>
                      </a:r>
                      <a:r>
                        <a:rPr lang="hr-HR" dirty="0"/>
                        <a:t> špiljama</a:t>
                      </a:r>
                      <a:r>
                        <a:rPr lang="hr-HR" baseline="0" dirty="0"/>
                        <a:t> i skloništima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gradi kolibe, sojenice,</a:t>
                      </a:r>
                      <a:r>
                        <a:rPr lang="hr-HR" baseline="0" dirty="0"/>
                        <a:t> zemunice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326002"/>
                  </a:ext>
                </a:extLst>
              </a:tr>
              <a:tr h="1053570"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dirty="0"/>
                        <a:t>Drugi podaci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nomadi,</a:t>
                      </a:r>
                      <a:r>
                        <a:rPr lang="hr-HR" baseline="0" dirty="0"/>
                        <a:t> ledeno doba, briga o mrtvima, umjetnički se izražavao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sjedilački način života,</a:t>
                      </a:r>
                      <a:r>
                        <a:rPr lang="hr-HR" baseline="0" dirty="0"/>
                        <a:t> </a:t>
                      </a:r>
                      <a:r>
                        <a:rPr lang="hr-HR" dirty="0"/>
                        <a:t>klima toplija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109697"/>
                  </a:ext>
                </a:extLst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2628900" y="850900"/>
            <a:ext cx="87503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Prve ljudske zajednice</a:t>
            </a:r>
          </a:p>
        </p:txBody>
      </p:sp>
    </p:spTree>
    <p:extLst>
      <p:ext uri="{BB962C8B-B14F-4D97-AF65-F5344CB8AC3E}">
        <p14:creationId xmlns:p14="http://schemas.microsoft.com/office/powerpoint/2010/main" val="3046549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278375"/>
              </p:ext>
            </p:extLst>
          </p:nvPr>
        </p:nvGraphicFramePr>
        <p:xfrm>
          <a:off x="2959100" y="2209800"/>
          <a:ext cx="8343900" cy="3194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>
                  <a:extLst>
                    <a:ext uri="{9D8B030D-6E8A-4147-A177-3AD203B41FA5}">
                      <a16:colId xmlns:a16="http://schemas.microsoft.com/office/drawing/2014/main" val="1658527369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1246969687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2470628534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dirty="0"/>
                        <a:t>   KAMENO</a:t>
                      </a:r>
                      <a:r>
                        <a:rPr lang="hr-HR" baseline="0" dirty="0"/>
                        <a:t> DOBA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dirty="0"/>
                        <a:t>            STARIJE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dirty="0"/>
                        <a:t>           MLAĐE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523017"/>
                  </a:ext>
                </a:extLst>
              </a:tr>
              <a:tr h="820209"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dirty="0"/>
                        <a:t>Zanimanje</a:t>
                      </a:r>
                      <a:r>
                        <a:rPr lang="hr-HR" baseline="0" dirty="0"/>
                        <a:t>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dirty="0"/>
                        <a:t>lov,</a:t>
                      </a:r>
                      <a:r>
                        <a:rPr lang="hr-HR" baseline="0" dirty="0"/>
                        <a:t> </a:t>
                      </a:r>
                      <a:r>
                        <a:rPr lang="hr-HR" dirty="0"/>
                        <a:t>sakupljanje bobica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ratarstvo (uzgoj biljaka) stočarstvo (pripitomljavanje životinja)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038081"/>
                  </a:ext>
                </a:extLst>
              </a:tr>
              <a:tr h="820209"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dirty="0"/>
                        <a:t>Obrada kamena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dirty="0"/>
                        <a:t>okresivanje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dirty="0"/>
                        <a:t>glačanje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85755"/>
                  </a:ext>
                </a:extLst>
              </a:tr>
              <a:tr h="820209"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dirty="0"/>
                        <a:t>Otkrića i izumi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dirty="0"/>
                        <a:t>vatra, luk</a:t>
                      </a:r>
                      <a:r>
                        <a:rPr lang="hr-HR" baseline="0" dirty="0"/>
                        <a:t> i strijela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dirty="0"/>
                        <a:t>glina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029245"/>
                  </a:ext>
                </a:extLst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2959100" y="800100"/>
            <a:ext cx="8343900" cy="71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Prvi ljudi – istraživači i izumitelji</a:t>
            </a:r>
          </a:p>
        </p:txBody>
      </p:sp>
    </p:spTree>
    <p:extLst>
      <p:ext uri="{BB962C8B-B14F-4D97-AF65-F5344CB8AC3E}">
        <p14:creationId xmlns:p14="http://schemas.microsoft.com/office/powerpoint/2010/main" val="135651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Krapinski neandertalac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starije kameno doba</a:t>
            </a:r>
          </a:p>
          <a:p>
            <a:r>
              <a:rPr lang="hr-HR" dirty="0"/>
              <a:t>nalazište </a:t>
            </a:r>
            <a:r>
              <a:rPr lang="hr-HR" dirty="0" err="1"/>
              <a:t>Hušnjakovo</a:t>
            </a:r>
            <a:r>
              <a:rPr lang="hr-HR" dirty="0"/>
              <a:t> u Krapini</a:t>
            </a:r>
          </a:p>
          <a:p>
            <a:r>
              <a:rPr lang="hr-HR" dirty="0"/>
              <a:t>Dragutin </a:t>
            </a:r>
            <a:r>
              <a:rPr lang="hr-HR" dirty="0" err="1"/>
              <a:t>Gorjanović</a:t>
            </a:r>
            <a:r>
              <a:rPr lang="hr-HR" dirty="0"/>
              <a:t> </a:t>
            </a:r>
            <a:r>
              <a:rPr lang="hr-HR" dirty="0" err="1"/>
              <a:t>Kramberger</a:t>
            </a:r>
            <a:r>
              <a:rPr lang="hr-HR" dirty="0"/>
              <a:t> našao je grubo obrađeno kamenje i    kosti - izrada alata i odjeće</a:t>
            </a:r>
          </a:p>
          <a:p>
            <a:r>
              <a:rPr lang="hr-HR" dirty="0"/>
              <a:t>ognjište u špilji - vatra </a:t>
            </a:r>
          </a:p>
          <a:p>
            <a:r>
              <a:rPr lang="hr-HR" dirty="0"/>
              <a:t>ledeno doba -&gt; zatopljenje -&gt; izumiranje</a:t>
            </a:r>
          </a:p>
        </p:txBody>
      </p:sp>
    </p:spTree>
    <p:extLst>
      <p:ext uri="{BB962C8B-B14F-4D97-AF65-F5344CB8AC3E}">
        <p14:creationId xmlns:p14="http://schemas.microsoft.com/office/powerpoint/2010/main" val="59711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Terenska nastava Krapina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36812" y="2184400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Pogledali smo film koji prikazuje život i izgled neandertalaca. Zanimljiv je, ali pomalo i strašan kada je pračovjeku medvjed odgrizao ruku i kada su ženi koja je umrla urezivali crte na čelo.               </a:t>
            </a:r>
          </a:p>
          <a:p>
            <a:pPr marL="0" indent="0">
              <a:buNone/>
            </a:pPr>
            <a:r>
              <a:rPr lang="hr-HR" dirty="0"/>
              <a:t>Razgledali smo Muzej i nalazište </a:t>
            </a:r>
            <a:r>
              <a:rPr lang="hr-HR" dirty="0" err="1"/>
              <a:t>Hušnjakovo</a:t>
            </a:r>
            <a:r>
              <a:rPr lang="hr-HR" dirty="0"/>
              <a:t>.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701" y="3747773"/>
            <a:ext cx="3340100" cy="239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0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705" y="328114"/>
            <a:ext cx="7519398" cy="5639549"/>
          </a:xfrm>
        </p:spPr>
      </p:pic>
      <p:sp>
        <p:nvSpPr>
          <p:cNvPr id="5" name="TekstniOkvir 4"/>
          <p:cNvSpPr txBox="1"/>
          <p:nvPr/>
        </p:nvSpPr>
        <p:spPr>
          <a:xfrm>
            <a:off x="6063915" y="6246795"/>
            <a:ext cx="3416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Studeni, 2019.</a:t>
            </a:r>
          </a:p>
        </p:txBody>
      </p:sp>
    </p:spTree>
    <p:extLst>
      <p:ext uri="{BB962C8B-B14F-4D97-AF65-F5344CB8AC3E}">
        <p14:creationId xmlns:p14="http://schemas.microsoft.com/office/powerpoint/2010/main" val="4156165852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317</TotalTime>
  <Words>302</Words>
  <Application>Microsoft Office PowerPoint</Application>
  <PresentationFormat>Široki zaslon</PresentationFormat>
  <Paragraphs>67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Pramen</vt:lpstr>
      <vt:lpstr>Život ljudi u prapovijesti</vt:lpstr>
      <vt:lpstr>   KAMENO DOBA                      METALNO DOBA</vt:lpstr>
      <vt:lpstr>Pojava i razvoj čovjeka</vt:lpstr>
      <vt:lpstr>PowerPoint prezentacija</vt:lpstr>
      <vt:lpstr>PowerPoint prezentacija</vt:lpstr>
      <vt:lpstr>Krapinski neandertalac</vt:lpstr>
      <vt:lpstr>Terenska nastava Krapina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POVIJEST</dc:title>
  <dc:creator>Lenovo</dc:creator>
  <cp:lastModifiedBy>RENATA</cp:lastModifiedBy>
  <cp:revision>29</cp:revision>
  <dcterms:created xsi:type="dcterms:W3CDTF">2019-11-13T11:05:05Z</dcterms:created>
  <dcterms:modified xsi:type="dcterms:W3CDTF">2019-12-04T07:04:09Z</dcterms:modified>
</cp:coreProperties>
</file>